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bril Fatface" panose="02000503000000020003" pitchFamily="2" charset="-94"/>
      <p:regular r:id="rId15"/>
    </p:embeddedFont>
    <p:embeddedFont>
      <p:font typeface="Arimo Bold" panose="020B0604020202020204" charset="0"/>
      <p:regular r:id="rId16"/>
    </p:embeddedFont>
    <p:embeddedFont>
      <p:font typeface="Tex Gyre Termes" panose="020B0604020202020204" charset="-94"/>
      <p:regular r:id="rId17"/>
    </p:embeddedFont>
    <p:embeddedFont>
      <p:font typeface="Tex Gyre Termes Bold" panose="020B0604020202020204" charset="-9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5531" y="79197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9" y="0"/>
                </a:lnTo>
                <a:lnTo>
                  <a:pt x="1893769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4770" y="3609975"/>
            <a:ext cx="1479539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PROCESS COSTING</a:t>
            </a:r>
          </a:p>
        </p:txBody>
      </p:sp>
      <p:sp>
        <p:nvSpPr>
          <p:cNvPr id="4" name="Freeform 4"/>
          <p:cNvSpPr/>
          <p:nvPr/>
        </p:nvSpPr>
        <p:spPr>
          <a:xfrm>
            <a:off x="817886" y="902157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8" y="0"/>
                </a:lnTo>
                <a:lnTo>
                  <a:pt x="1893768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15010" y="5213419"/>
            <a:ext cx="14845160" cy="17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(Weighted Average &amp; FIFO Methods)</a:t>
            </a:r>
          </a:p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Yunus Emre KÖKLÜ</a:t>
            </a:r>
          </a:p>
        </p:txBody>
      </p:sp>
      <p:sp>
        <p:nvSpPr>
          <p:cNvPr id="6" name="AutoShape 6"/>
          <p:cNvSpPr/>
          <p:nvPr/>
        </p:nvSpPr>
        <p:spPr>
          <a:xfrm>
            <a:off x="2711680" y="9191625"/>
            <a:ext cx="11436398" cy="0"/>
          </a:xfrm>
          <a:prstGeom prst="line">
            <a:avLst/>
          </a:prstGeom>
          <a:ln w="57150" cap="rnd">
            <a:solidFill>
              <a:srgbClr val="0010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3929133" y="1019175"/>
            <a:ext cx="11436398" cy="0"/>
          </a:xfrm>
          <a:prstGeom prst="line">
            <a:avLst/>
          </a:prstGeom>
          <a:ln w="57150" cap="rnd">
            <a:solidFill>
              <a:srgbClr val="00109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5010" y="942975"/>
            <a:ext cx="148579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b="1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Solution (Weighted Average) – Page 2</a:t>
            </a:r>
          </a:p>
        </p:txBody>
      </p:sp>
      <p:sp>
        <p:nvSpPr>
          <p:cNvPr id="3" name="Freeform 3"/>
          <p:cNvSpPr/>
          <p:nvPr/>
        </p:nvSpPr>
        <p:spPr>
          <a:xfrm>
            <a:off x="1705485" y="73078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8" y="0"/>
                </a:lnTo>
                <a:lnTo>
                  <a:pt x="1893768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5010" y="1909013"/>
            <a:ext cx="14845160" cy="633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 b="1" spc="-156" dirty="0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3) Cost of Completed Units</a:t>
            </a:r>
          </a:p>
          <a:p>
            <a:pPr marL="863603" lvl="1" indent="-431801" algn="just">
              <a:lnSpc>
                <a:spcPts val="5600"/>
              </a:lnSpc>
              <a:buFont typeface="Arial"/>
              <a:buChar char="•"/>
            </a:pPr>
            <a:r>
              <a:rPr lang="en-US" sz="4000" spc="-156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Materials: 4,500 × 5 = 22,500</a:t>
            </a:r>
          </a:p>
          <a:p>
            <a:pPr marL="863603" lvl="1" indent="-431801" algn="just">
              <a:lnSpc>
                <a:spcPts val="5600"/>
              </a:lnSpc>
              <a:buFont typeface="Arial"/>
              <a:buChar char="•"/>
            </a:pPr>
            <a:r>
              <a:rPr lang="en-US" sz="4000" spc="-156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Conversion: 4,500 × 3.64 ≈ 16,380</a:t>
            </a:r>
          </a:p>
          <a:p>
            <a:pPr marL="863603" lvl="1" indent="-431801" algn="just">
              <a:lnSpc>
                <a:spcPts val="5600"/>
              </a:lnSpc>
              <a:buFont typeface="Arial"/>
              <a:buChar char="•"/>
            </a:pPr>
            <a:r>
              <a:rPr lang="en-US" sz="4000" spc="-156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→ Total ≈ 38,880 $</a:t>
            </a:r>
          </a:p>
          <a:p>
            <a:pPr algn="just">
              <a:lnSpc>
                <a:spcPts val="5600"/>
              </a:lnSpc>
            </a:pPr>
            <a:r>
              <a:rPr lang="en-US" sz="4000" b="1" spc="-156" dirty="0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4) Ending WIP Cost</a:t>
            </a:r>
          </a:p>
          <a:p>
            <a:pPr marL="863603" lvl="1" indent="-431801" algn="just">
              <a:lnSpc>
                <a:spcPts val="5600"/>
              </a:lnSpc>
              <a:buFont typeface="Arial"/>
              <a:buChar char="•"/>
            </a:pPr>
            <a:r>
              <a:rPr lang="en-US" sz="4000" spc="-156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Materials: 1,500 × 5 = 7,500</a:t>
            </a:r>
          </a:p>
          <a:p>
            <a:pPr marL="863603" lvl="1" indent="-431801" algn="just">
              <a:lnSpc>
                <a:spcPts val="5600"/>
              </a:lnSpc>
              <a:buFont typeface="Arial"/>
              <a:buChar char="•"/>
            </a:pPr>
            <a:r>
              <a:rPr lang="en-US" sz="4000" spc="-156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Conversion: 450 × 3.64 ≈ 1,638</a:t>
            </a:r>
          </a:p>
          <a:p>
            <a:pPr marL="863603" lvl="1" indent="-431801" algn="just">
              <a:lnSpc>
                <a:spcPts val="5600"/>
              </a:lnSpc>
              <a:buFont typeface="Arial"/>
              <a:buChar char="•"/>
            </a:pPr>
            <a:r>
              <a:rPr lang="en-US" sz="4000" spc="-156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→ Total ≈ 9,138 $</a:t>
            </a:r>
          </a:p>
          <a:p>
            <a:pPr algn="just">
              <a:lnSpc>
                <a:spcPts val="5600"/>
              </a:lnSpc>
            </a:pPr>
            <a:endParaRPr lang="en-US" sz="4000" spc="-156" dirty="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42975"/>
            <a:ext cx="148579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Problem (FIFO)</a:t>
            </a:r>
          </a:p>
        </p:txBody>
      </p:sp>
      <p:sp>
        <p:nvSpPr>
          <p:cNvPr id="3" name="Freeform 3"/>
          <p:cNvSpPr/>
          <p:nvPr/>
        </p:nvSpPr>
        <p:spPr>
          <a:xfrm>
            <a:off x="15365531" y="555258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9" y="0"/>
                </a:lnTo>
                <a:lnTo>
                  <a:pt x="1893769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896422"/>
            <a:ext cx="14845160" cy="881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Production Data – Mixing Department</a:t>
            </a:r>
          </a:p>
          <a:p>
            <a:pPr marL="712476" lvl="1" indent="-356238" algn="just">
              <a:lnSpc>
                <a:spcPts val="4620"/>
              </a:lnSpc>
              <a:buFont typeface="Arial"/>
              <a:buChar char="•"/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Beginning WIP: 2</a:t>
            </a:r>
            <a:r>
              <a:rPr lang="tr-TR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.</a:t>
            </a: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000 units (40% conversion complete)</a:t>
            </a:r>
          </a:p>
          <a:p>
            <a:pPr marL="712476" lvl="1" indent="-356238" algn="just">
              <a:lnSpc>
                <a:spcPts val="4620"/>
              </a:lnSpc>
              <a:buFont typeface="Arial"/>
              <a:buChar char="•"/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Units started: 5</a:t>
            </a:r>
            <a:r>
              <a:rPr lang="tr-TR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.</a:t>
            </a: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000</a:t>
            </a:r>
          </a:p>
          <a:p>
            <a:pPr marL="712476" lvl="1" indent="-356238" algn="just">
              <a:lnSpc>
                <a:spcPts val="4620"/>
              </a:lnSpc>
              <a:buFont typeface="Arial"/>
              <a:buChar char="•"/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Units completed: 5</a:t>
            </a:r>
            <a:r>
              <a:rPr lang="tr-TR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.</a:t>
            </a: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000</a:t>
            </a:r>
          </a:p>
          <a:p>
            <a:pPr marL="712476" lvl="1" indent="-356238" algn="just">
              <a:lnSpc>
                <a:spcPts val="4620"/>
              </a:lnSpc>
              <a:buFont typeface="Arial"/>
              <a:buChar char="•"/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Ending WIP: 2</a:t>
            </a:r>
            <a:r>
              <a:rPr lang="tr-TR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.</a:t>
            </a: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000 (conversion 30%)</a:t>
            </a:r>
          </a:p>
          <a:p>
            <a:pPr algn="just">
              <a:lnSpc>
                <a:spcPts val="4620"/>
              </a:lnSpc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Costs:</a:t>
            </a:r>
          </a:p>
          <a:p>
            <a:pPr marL="712476" lvl="1" indent="-356238" algn="just">
              <a:lnSpc>
                <a:spcPts val="4620"/>
              </a:lnSpc>
              <a:buFont typeface="Arial"/>
              <a:buChar char="•"/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Beginning WIP: materials 4</a:t>
            </a:r>
            <a:r>
              <a:rPr lang="tr-TR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.</a:t>
            </a: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000</a:t>
            </a:r>
            <a:r>
              <a:rPr lang="tr-TR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</a:t>
            </a: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; conversion 2</a:t>
            </a:r>
            <a:r>
              <a:rPr lang="tr-TR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.</a:t>
            </a: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000</a:t>
            </a:r>
          </a:p>
          <a:p>
            <a:pPr marL="712476" lvl="1" indent="-356238" algn="just">
              <a:lnSpc>
                <a:spcPts val="4620"/>
              </a:lnSpc>
              <a:buFont typeface="Arial"/>
              <a:buChar char="•"/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Costs added this period: materials 12</a:t>
            </a:r>
            <a:r>
              <a:rPr lang="tr-TR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.</a:t>
            </a: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000; conversion 9</a:t>
            </a:r>
            <a:r>
              <a:rPr lang="tr-TR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.</a:t>
            </a: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000</a:t>
            </a:r>
          </a:p>
          <a:p>
            <a:pPr algn="just">
              <a:lnSpc>
                <a:spcPts val="4620"/>
              </a:lnSpc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Required:</a:t>
            </a:r>
          </a:p>
          <a:p>
            <a:pPr marL="712476" lvl="1" indent="-356238" algn="just">
              <a:lnSpc>
                <a:spcPts val="4620"/>
              </a:lnSpc>
              <a:buAutoNum type="arabicPeriod"/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FIFO equivalent units</a:t>
            </a:r>
          </a:p>
          <a:p>
            <a:pPr marL="712476" lvl="1" indent="-356238" algn="just">
              <a:lnSpc>
                <a:spcPts val="4620"/>
              </a:lnSpc>
              <a:buAutoNum type="arabicPeriod"/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Current-period cost per equivalent unit</a:t>
            </a:r>
          </a:p>
          <a:p>
            <a:pPr marL="712476" lvl="1" indent="-356238" algn="just">
              <a:lnSpc>
                <a:spcPts val="4620"/>
              </a:lnSpc>
              <a:buAutoNum type="arabicPeriod"/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Cost to complete beginning WIP</a:t>
            </a:r>
          </a:p>
          <a:p>
            <a:pPr marL="712476" lvl="1" indent="-356238" algn="just">
              <a:lnSpc>
                <a:spcPts val="4620"/>
              </a:lnSpc>
              <a:buAutoNum type="arabicPeriod"/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Cost of units started &amp; completed</a:t>
            </a:r>
          </a:p>
          <a:p>
            <a:pPr marL="712476" lvl="1" indent="-356238" algn="just">
              <a:lnSpc>
                <a:spcPts val="4620"/>
              </a:lnSpc>
              <a:buAutoNum type="arabicPeriod"/>
            </a:pPr>
            <a:r>
              <a:rPr lang="en-US" sz="3300" b="1" spc="-128" dirty="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Ending WIP cost</a:t>
            </a:r>
          </a:p>
          <a:p>
            <a:pPr algn="just">
              <a:lnSpc>
                <a:spcPts val="4620"/>
              </a:lnSpc>
            </a:pPr>
            <a:endParaRPr lang="en-US" sz="3300" b="1" spc="-128" dirty="0">
              <a:solidFill>
                <a:srgbClr val="000000"/>
              </a:solidFill>
              <a:latin typeface="Tex Gyre Termes Bold"/>
              <a:ea typeface="Tex Gyre Termes Bold"/>
              <a:cs typeface="Tex Gyre Termes Bold"/>
              <a:sym typeface="Tex Gyre Terme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01319" y="942975"/>
            <a:ext cx="148579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b="1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Solution (FIFO) – Page 1</a:t>
            </a:r>
          </a:p>
        </p:txBody>
      </p:sp>
      <p:sp>
        <p:nvSpPr>
          <p:cNvPr id="3" name="Freeform 3"/>
          <p:cNvSpPr/>
          <p:nvPr/>
        </p:nvSpPr>
        <p:spPr>
          <a:xfrm>
            <a:off x="1705485" y="73078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8" y="0"/>
                </a:lnTo>
                <a:lnTo>
                  <a:pt x="1893768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918538"/>
            <a:ext cx="8576239" cy="803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b="1" spc="-124" dirty="0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1) Equivalent Units – FIFO</a:t>
            </a:r>
          </a:p>
          <a:p>
            <a:pPr algn="just">
              <a:lnSpc>
                <a:spcPts val="4479"/>
              </a:lnSpc>
            </a:pPr>
            <a:r>
              <a:rPr lang="en-US" sz="3199" b="1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Finishing beginning WIP:</a:t>
            </a:r>
          </a:p>
          <a:p>
            <a:pPr algn="just">
              <a:lnSpc>
                <a:spcPts val="4479"/>
              </a:lnSpc>
            </a:pPr>
            <a:r>
              <a:rPr lang="en-US" sz="3199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60% needed → 2,000 × 60% = 1,200 conversion EUP</a:t>
            </a:r>
          </a:p>
          <a:p>
            <a:pPr algn="just">
              <a:lnSpc>
                <a:spcPts val="4479"/>
              </a:lnSpc>
            </a:pPr>
            <a:r>
              <a:rPr lang="en-US" sz="3199" b="1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Units started &amp; completed:</a:t>
            </a:r>
          </a:p>
          <a:p>
            <a:pPr algn="just">
              <a:lnSpc>
                <a:spcPts val="4479"/>
              </a:lnSpc>
            </a:pPr>
            <a:r>
              <a:rPr lang="en-US" sz="3199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Completed 5,000 – beginning 2,000 = 3,000 units</a:t>
            </a:r>
          </a:p>
          <a:p>
            <a:pPr algn="just">
              <a:lnSpc>
                <a:spcPts val="4479"/>
              </a:lnSpc>
            </a:pPr>
            <a:r>
              <a:rPr lang="en-US" sz="3199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→ Materials: 3,000</a:t>
            </a:r>
          </a:p>
          <a:p>
            <a:pPr algn="just">
              <a:lnSpc>
                <a:spcPts val="4479"/>
              </a:lnSpc>
            </a:pPr>
            <a:r>
              <a:rPr lang="en-US" sz="3199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→ Conversion: 3,000</a:t>
            </a:r>
          </a:p>
          <a:p>
            <a:pPr algn="just">
              <a:lnSpc>
                <a:spcPts val="4479"/>
              </a:lnSpc>
            </a:pPr>
            <a:r>
              <a:rPr lang="en-US" sz="3199" b="1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Ending WIP:</a:t>
            </a:r>
          </a:p>
          <a:p>
            <a:pPr algn="just">
              <a:lnSpc>
                <a:spcPts val="4479"/>
              </a:lnSpc>
            </a:pPr>
            <a:r>
              <a:rPr lang="en-US" sz="3199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Materials: 2,000 × 100% = 2,000</a:t>
            </a:r>
          </a:p>
          <a:p>
            <a:pPr algn="just">
              <a:lnSpc>
                <a:spcPts val="4479"/>
              </a:lnSpc>
            </a:pPr>
            <a:r>
              <a:rPr lang="en-US" sz="3199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Conversion: 2,000 × 30% = 600</a:t>
            </a:r>
          </a:p>
          <a:p>
            <a:pPr algn="just">
              <a:lnSpc>
                <a:spcPts val="4479"/>
              </a:lnSpc>
            </a:pPr>
            <a:r>
              <a:rPr lang="en-US" sz="3199" b="1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Total FIFO EUP:</a:t>
            </a:r>
          </a:p>
          <a:p>
            <a:pPr marL="690879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Materials = 3,000 + 2,000 = 5,000</a:t>
            </a:r>
          </a:p>
          <a:p>
            <a:pPr marL="690879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spc="-124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Conversion = 1,200 + 3,000 + 600 = 4,800</a:t>
            </a:r>
          </a:p>
          <a:p>
            <a:pPr algn="just">
              <a:lnSpc>
                <a:spcPts val="4479"/>
              </a:lnSpc>
            </a:pPr>
            <a:endParaRPr lang="en-US" sz="3199" spc="-124" dirty="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91249" y="1918538"/>
            <a:ext cx="6968051" cy="785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 spc="-124" dirty="0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2) Cost per Equivalent Unit</a:t>
            </a:r>
          </a:p>
          <a:p>
            <a:pPr marL="690879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Materials: 12,000 / 5,000 = 2.40 $</a:t>
            </a:r>
          </a:p>
          <a:p>
            <a:pPr marL="690879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Conversion: 9,000 / 4,800 ≈ 1.88 $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3) Cost to Complete Beginning WIP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Prior costs:</a:t>
            </a:r>
          </a:p>
          <a:p>
            <a:pPr marL="690879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Materials: 4,000</a:t>
            </a:r>
          </a:p>
          <a:p>
            <a:pPr marL="690879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Conversion: 2,000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Costs added this period:</a:t>
            </a:r>
          </a:p>
          <a:p>
            <a:pPr marL="690879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Materials: 0</a:t>
            </a:r>
          </a:p>
          <a:p>
            <a:pPr marL="690879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Conversion: 1,200 × 1.88 ≈ 2,256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→ Total ≈ 8,256 $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01319" y="942975"/>
            <a:ext cx="148579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b="1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Solution (FIFO) – Page 2</a:t>
            </a:r>
          </a:p>
        </p:txBody>
      </p:sp>
      <p:sp>
        <p:nvSpPr>
          <p:cNvPr id="3" name="Freeform 3"/>
          <p:cNvSpPr/>
          <p:nvPr/>
        </p:nvSpPr>
        <p:spPr>
          <a:xfrm>
            <a:off x="1705485" y="73078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8" y="0"/>
                </a:lnTo>
                <a:lnTo>
                  <a:pt x="1893768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5010" y="1918538"/>
            <a:ext cx="14845160" cy="538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b="1" spc="-132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4) Cost of Units Started &amp; Completed (3,000 units)</a:t>
            </a:r>
          </a:p>
          <a:p>
            <a:pPr marL="734066" lvl="1" indent="-367033" algn="just">
              <a:lnSpc>
                <a:spcPts val="4760"/>
              </a:lnSpc>
              <a:buFont typeface="Arial"/>
              <a:buChar char="•"/>
            </a:pPr>
            <a:r>
              <a:rPr lang="en-US" sz="3400" spc="-13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Materials: 3,000 × 2.40 = 7,200</a:t>
            </a:r>
          </a:p>
          <a:p>
            <a:pPr marL="734066" lvl="1" indent="-367033" algn="just">
              <a:lnSpc>
                <a:spcPts val="4760"/>
              </a:lnSpc>
              <a:buFont typeface="Arial"/>
              <a:buChar char="•"/>
            </a:pPr>
            <a:r>
              <a:rPr lang="en-US" sz="3400" spc="-13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Conversion: 3,000 × 1.88 ≈ 5,640</a:t>
            </a:r>
          </a:p>
          <a:p>
            <a:pPr marL="734066" lvl="1" indent="-367033" algn="just">
              <a:lnSpc>
                <a:spcPts val="4760"/>
              </a:lnSpc>
              <a:buFont typeface="Arial"/>
              <a:buChar char="•"/>
            </a:pPr>
            <a:r>
              <a:rPr lang="en-US" sz="3400" spc="-13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→ Total ≈ 12,840 $</a:t>
            </a:r>
          </a:p>
          <a:p>
            <a:pPr algn="just">
              <a:lnSpc>
                <a:spcPts val="4760"/>
              </a:lnSpc>
            </a:pPr>
            <a:r>
              <a:rPr lang="en-US" sz="3400" b="1" spc="-132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5) Ending WIP</a:t>
            </a:r>
          </a:p>
          <a:p>
            <a:pPr marL="734066" lvl="1" indent="-367033" algn="just">
              <a:lnSpc>
                <a:spcPts val="4760"/>
              </a:lnSpc>
              <a:buFont typeface="Arial"/>
              <a:buChar char="•"/>
            </a:pPr>
            <a:r>
              <a:rPr lang="en-US" sz="3400" spc="-13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Materials: 2,000 × 2.40 = 4,800</a:t>
            </a:r>
          </a:p>
          <a:p>
            <a:pPr marL="734066" lvl="1" indent="-367033" algn="just">
              <a:lnSpc>
                <a:spcPts val="4760"/>
              </a:lnSpc>
              <a:buFont typeface="Arial"/>
              <a:buChar char="•"/>
            </a:pPr>
            <a:r>
              <a:rPr lang="en-US" sz="3400" spc="-13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Conversion: 600 × 1.88 ≈ 1,128</a:t>
            </a:r>
          </a:p>
          <a:p>
            <a:pPr marL="734066" lvl="1" indent="-367033" algn="just">
              <a:lnSpc>
                <a:spcPts val="4760"/>
              </a:lnSpc>
              <a:buFont typeface="Arial"/>
              <a:buChar char="•"/>
            </a:pPr>
            <a:r>
              <a:rPr lang="en-US" sz="3400" spc="-13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→ Total ≈ 5,928 $</a:t>
            </a:r>
          </a:p>
          <a:p>
            <a:pPr algn="just">
              <a:lnSpc>
                <a:spcPts val="4760"/>
              </a:lnSpc>
            </a:pPr>
            <a:endParaRPr lang="en-US" sz="3400" spc="-132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5531" y="79197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9" y="0"/>
                </a:lnTo>
                <a:lnTo>
                  <a:pt x="1893769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7999" y="5457318"/>
            <a:ext cx="6668389" cy="3800982"/>
          </a:xfrm>
          <a:prstGeom prst="rect">
            <a:avLst/>
          </a:prstGeom>
          <a:ln w="85725" cap="rnd">
            <a:solidFill>
              <a:srgbClr val="000000"/>
            </a:solidFill>
            <a:prstDash val="lgDash"/>
          </a:ln>
        </p:spPr>
      </p:pic>
      <p:sp>
        <p:nvSpPr>
          <p:cNvPr id="4" name="TextBox 4"/>
          <p:cNvSpPr txBox="1"/>
          <p:nvPr/>
        </p:nvSpPr>
        <p:spPr>
          <a:xfrm>
            <a:off x="1028700" y="2329806"/>
            <a:ext cx="11293247" cy="664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Used in systems with </a:t>
            </a:r>
            <a:r>
              <a:rPr lang="en-US" sz="3800" b="1" spc="-148" dirty="0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continuous and mass</a:t>
            </a:r>
            <a:r>
              <a:rPr lang="en-US" sz="3800" spc="-148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production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Products are identical or very similar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Costs cannot be tracked per unit → </a:t>
            </a:r>
            <a:r>
              <a:rPr lang="en-US" sz="3800" b="1" spc="-148" dirty="0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average cost is used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Production flows department by department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Each department adds its own cost</a:t>
            </a:r>
          </a:p>
          <a:p>
            <a:pPr algn="just">
              <a:lnSpc>
                <a:spcPts val="5320"/>
              </a:lnSpc>
            </a:pPr>
            <a:r>
              <a:rPr lang="en-US" sz="3800" spc="-148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Examples: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Soda manufacturing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Detergent production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Paint, cement, plastic production</a:t>
            </a:r>
          </a:p>
          <a:p>
            <a:pPr algn="just">
              <a:lnSpc>
                <a:spcPts val="5320"/>
              </a:lnSpc>
            </a:pPr>
            <a:endParaRPr lang="en-US" sz="3800" spc="-148" dirty="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42975"/>
            <a:ext cx="89605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What Is Process Costing?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2188" y="73078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9" y="0"/>
                </a:lnTo>
                <a:lnTo>
                  <a:pt x="1893769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65531" y="8784858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9" y="0"/>
                </a:lnTo>
                <a:lnTo>
                  <a:pt x="1893769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482741"/>
            <a:ext cx="5533875" cy="5533875"/>
          </a:xfrm>
          <a:custGeom>
            <a:avLst/>
            <a:gdLst/>
            <a:ahLst/>
            <a:cxnLst/>
            <a:rect l="l" t="t" r="r" b="b"/>
            <a:pathLst>
              <a:path w="5533875" h="5533875">
                <a:moveTo>
                  <a:pt x="0" y="0"/>
                </a:moveTo>
                <a:lnTo>
                  <a:pt x="5533875" y="0"/>
                </a:lnTo>
                <a:lnTo>
                  <a:pt x="5533875" y="5533875"/>
                </a:lnTo>
                <a:lnTo>
                  <a:pt x="0" y="553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96203" y="1887989"/>
            <a:ext cx="10263097" cy="664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At any time, products are at different stages of completion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b="1" spc="-148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Partially completed work must be included in cost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Cannot calculate cost per individual unit → use Equivalent Units of Production (EUP)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Helps management:</a:t>
            </a:r>
          </a:p>
          <a:p>
            <a:pPr marL="1640848" lvl="2" indent="-546949" algn="just">
              <a:lnSpc>
                <a:spcPts val="5320"/>
              </a:lnSpc>
              <a:buFont typeface="Arial"/>
              <a:buChar char="⚬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Determine unit cost</a:t>
            </a:r>
          </a:p>
          <a:p>
            <a:pPr marL="1640848" lvl="2" indent="-546949" algn="just">
              <a:lnSpc>
                <a:spcPts val="5320"/>
              </a:lnSpc>
              <a:buFont typeface="Arial"/>
              <a:buChar char="⚬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Evaluate departmental efficiency</a:t>
            </a:r>
          </a:p>
          <a:p>
            <a:pPr marL="1640848" lvl="2" indent="-546949" algn="just">
              <a:lnSpc>
                <a:spcPts val="5320"/>
              </a:lnSpc>
              <a:buFont typeface="Arial"/>
              <a:buChar char="⚬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Control production</a:t>
            </a:r>
          </a:p>
          <a:p>
            <a:pPr algn="just">
              <a:lnSpc>
                <a:spcPts val="5320"/>
              </a:lnSpc>
            </a:pPr>
            <a:endParaRPr lang="en-US" sz="3800" spc="-148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326321" y="942975"/>
            <a:ext cx="893297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b="1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Why Do We Use Process Costing?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2188" y="1840999"/>
            <a:ext cx="14857981" cy="398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Equivalent Units:</a:t>
            </a:r>
          </a:p>
          <a:p>
            <a:pPr algn="just">
              <a:lnSpc>
                <a:spcPts val="5320"/>
              </a:lnSpc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“How many fully completed units’ worth of work has been performed?”</a:t>
            </a:r>
          </a:p>
          <a:p>
            <a:pPr algn="just">
              <a:lnSpc>
                <a:spcPts val="5320"/>
              </a:lnSpc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Calculated separately for: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Materials</a:t>
            </a:r>
          </a:p>
          <a:p>
            <a:pPr marL="820424" lvl="1" indent="-410212" algn="just">
              <a:lnSpc>
                <a:spcPts val="5320"/>
              </a:lnSpc>
              <a:buFont typeface="Arial"/>
              <a:buChar char="•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Conversion (labor + overhead)</a:t>
            </a:r>
          </a:p>
          <a:p>
            <a:pPr algn="just">
              <a:lnSpc>
                <a:spcPts val="5320"/>
              </a:lnSpc>
            </a:pPr>
            <a:endParaRPr lang="en-US" sz="3800" spc="-148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666400" y="73078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9" y="0"/>
                </a:lnTo>
                <a:lnTo>
                  <a:pt x="1893769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42975"/>
            <a:ext cx="1177202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The Logic of Equivalent Units</a:t>
            </a:r>
          </a:p>
        </p:txBody>
      </p:sp>
      <p:sp>
        <p:nvSpPr>
          <p:cNvPr id="5" name="AutoShape 5"/>
          <p:cNvSpPr/>
          <p:nvPr/>
        </p:nvSpPr>
        <p:spPr>
          <a:xfrm>
            <a:off x="15071868" y="9258300"/>
            <a:ext cx="1535536" cy="0"/>
          </a:xfrm>
          <a:prstGeom prst="line">
            <a:avLst/>
          </a:prstGeom>
          <a:ln w="76200" cap="rnd">
            <a:solidFill>
              <a:srgbClr val="00109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5821179"/>
            <a:ext cx="16230600" cy="3038196"/>
            <a:chOff x="0" y="0"/>
            <a:chExt cx="21640800" cy="4050928"/>
          </a:xfrm>
        </p:grpSpPr>
        <p:sp>
          <p:nvSpPr>
            <p:cNvPr id="7" name="Freeform 7"/>
            <p:cNvSpPr/>
            <p:nvPr/>
          </p:nvSpPr>
          <p:spPr>
            <a:xfrm>
              <a:off x="272499" y="0"/>
              <a:ext cx="20500756" cy="4050928"/>
            </a:xfrm>
            <a:custGeom>
              <a:avLst/>
              <a:gdLst/>
              <a:ahLst/>
              <a:cxnLst/>
              <a:rect l="l" t="t" r="r" b="b"/>
              <a:pathLst>
                <a:path w="20500756" h="4050928">
                  <a:moveTo>
                    <a:pt x="0" y="0"/>
                  </a:moveTo>
                  <a:lnTo>
                    <a:pt x="20500756" y="0"/>
                  </a:lnTo>
                  <a:lnTo>
                    <a:pt x="20500756" y="4050928"/>
                  </a:lnTo>
                  <a:lnTo>
                    <a:pt x="0" y="405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3845" b="-228338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406981" y="307221"/>
              <a:ext cx="20233819" cy="2696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82"/>
                </a:lnSpc>
                <a:spcBef>
                  <a:spcPct val="0"/>
                </a:spcBef>
              </a:pPr>
              <a:r>
                <a:rPr lang="en-US" sz="2916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Daily Life Example:</a:t>
              </a:r>
            </a:p>
            <a:p>
              <a:pPr algn="l">
                <a:lnSpc>
                  <a:spcPts val="4082"/>
                </a:lnSpc>
                <a:spcBef>
                  <a:spcPct val="0"/>
                </a:spcBef>
              </a:pPr>
              <a:r>
                <a:rPr lang="en-US" sz="2916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You painted 80 walls</a:t>
              </a:r>
            </a:p>
            <a:p>
              <a:pPr algn="l">
                <a:lnSpc>
                  <a:spcPts val="4082"/>
                </a:lnSpc>
                <a:spcBef>
                  <a:spcPct val="0"/>
                </a:spcBef>
              </a:pPr>
              <a:r>
                <a:rPr lang="en-US" sz="2916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 walls are 50% done</a:t>
              </a:r>
            </a:p>
            <a:p>
              <a:pPr algn="l">
                <a:lnSpc>
                  <a:spcPts val="4082"/>
                </a:lnSpc>
                <a:spcBef>
                  <a:spcPct val="0"/>
                </a:spcBef>
              </a:pPr>
              <a:endParaRPr lang="en-US" sz="291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592699"/>
              <a:ext cx="20233819" cy="736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12"/>
                </a:lnSpc>
                <a:spcBef>
                  <a:spcPct val="0"/>
                </a:spcBef>
              </a:pPr>
              <a:r>
                <a:rPr lang="en-US" sz="3222" b="1">
                  <a:solidFill>
                    <a:srgbClr val="89050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→ 80 + (20×0.50) = 90 equivalent units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42975"/>
            <a:ext cx="148579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 spc="-175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Weighted Average Method (4 Steps)</a:t>
            </a:r>
          </a:p>
        </p:txBody>
      </p:sp>
      <p:sp>
        <p:nvSpPr>
          <p:cNvPr id="3" name="Freeform 3"/>
          <p:cNvSpPr/>
          <p:nvPr/>
        </p:nvSpPr>
        <p:spPr>
          <a:xfrm>
            <a:off x="14666400" y="73078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9" y="0"/>
                </a:lnTo>
                <a:lnTo>
                  <a:pt x="1893769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285913"/>
            <a:ext cx="15544290" cy="731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5320"/>
              </a:lnSpc>
              <a:buAutoNum type="arabicPeriod"/>
            </a:pPr>
            <a:r>
              <a:rPr lang="en-US" sz="3800" b="1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Flow of physical units:</a:t>
            </a:r>
          </a:p>
          <a:p>
            <a:pPr marL="1640841" lvl="2" indent="-546947" algn="l">
              <a:lnSpc>
                <a:spcPts val="5320"/>
              </a:lnSpc>
              <a:buFont typeface="Arial"/>
              <a:buChar char="⚬"/>
            </a:pPr>
            <a:r>
              <a:rPr lang="en-US" sz="3800" b="1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Total units in = total units out</a:t>
            </a:r>
          </a:p>
          <a:p>
            <a:pPr marL="820421" lvl="1" indent="-410210" algn="l">
              <a:lnSpc>
                <a:spcPts val="5320"/>
              </a:lnSpc>
              <a:spcBef>
                <a:spcPct val="0"/>
              </a:spcBef>
              <a:buAutoNum type="arabicPeriod"/>
            </a:pPr>
            <a:r>
              <a:rPr lang="en-US" sz="3800" b="1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Equivalent units:</a:t>
            </a:r>
          </a:p>
          <a:p>
            <a:pPr marL="1640841" lvl="2" indent="-546947" algn="l">
              <a:lnSpc>
                <a:spcPts val="5320"/>
              </a:lnSpc>
              <a:buFont typeface="Arial"/>
              <a:buChar char="⚬"/>
            </a:pPr>
            <a:r>
              <a:rPr lang="en-US" sz="3800" b="1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Completed → always 100%</a:t>
            </a:r>
          </a:p>
          <a:p>
            <a:pPr marL="1640841" lvl="2" indent="-546947" algn="l">
              <a:lnSpc>
                <a:spcPts val="5320"/>
              </a:lnSpc>
              <a:buFont typeface="Arial"/>
              <a:buChar char="⚬"/>
            </a:pPr>
            <a:r>
              <a:rPr lang="en-US" sz="3800" b="1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Ending WIP → percentage given</a:t>
            </a:r>
          </a:p>
          <a:p>
            <a:pPr marL="820421" lvl="1" indent="-410210" algn="l">
              <a:lnSpc>
                <a:spcPts val="5320"/>
              </a:lnSpc>
              <a:spcBef>
                <a:spcPct val="0"/>
              </a:spcBef>
              <a:buAutoNum type="arabicPeriod"/>
            </a:pPr>
            <a:r>
              <a:rPr lang="en-US" sz="3800" b="1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Cost per equivalent unit:</a:t>
            </a:r>
          </a:p>
          <a:p>
            <a:pPr marL="1640841" lvl="2" indent="-546947" algn="l">
              <a:lnSpc>
                <a:spcPts val="5320"/>
              </a:lnSpc>
              <a:buFont typeface="Arial"/>
              <a:buChar char="⚬"/>
            </a:pPr>
            <a:r>
              <a:rPr lang="en-US" sz="3800" b="1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Total cost ÷ total equivalent units</a:t>
            </a:r>
          </a:p>
          <a:p>
            <a:pPr marL="820421" lvl="1" indent="-410210" algn="l">
              <a:lnSpc>
                <a:spcPts val="5320"/>
              </a:lnSpc>
              <a:spcBef>
                <a:spcPct val="0"/>
              </a:spcBef>
              <a:buAutoNum type="arabicPeriod"/>
            </a:pPr>
            <a:r>
              <a:rPr lang="en-US" sz="3800" b="1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Cost assignment:</a:t>
            </a:r>
          </a:p>
          <a:p>
            <a:pPr marL="1640841" lvl="2" indent="-546947" algn="l">
              <a:lnSpc>
                <a:spcPts val="5320"/>
              </a:lnSpc>
              <a:spcBef>
                <a:spcPct val="0"/>
              </a:spcBef>
              <a:buFont typeface="Arial"/>
              <a:buChar char="⚬"/>
            </a:pPr>
            <a:r>
              <a:rPr lang="en-US" sz="3800" b="1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To units completed</a:t>
            </a:r>
          </a:p>
          <a:p>
            <a:pPr marL="1640841" lvl="2" indent="-546947" algn="l">
              <a:lnSpc>
                <a:spcPts val="5320"/>
              </a:lnSpc>
              <a:spcBef>
                <a:spcPct val="0"/>
              </a:spcBef>
              <a:buFont typeface="Arial"/>
              <a:buChar char="⚬"/>
            </a:pPr>
            <a:r>
              <a:rPr lang="en-US" sz="3800" b="1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To ending WIP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endParaRPr lang="en-US" sz="3800" b="1">
              <a:solidFill>
                <a:srgbClr val="000000"/>
              </a:solidFill>
              <a:latin typeface="Tex Gyre Termes Bold"/>
              <a:ea typeface="Tex Gyre Termes Bold"/>
              <a:cs typeface="Tex Gyre Termes Bold"/>
              <a:sym typeface="Tex Gyre Termes Bold"/>
            </a:endParaRP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0273563" y="3773618"/>
            <a:ext cx="7745123" cy="4414720"/>
          </a:xfrm>
          <a:prstGeom prst="rect">
            <a:avLst/>
          </a:prstGeom>
          <a:ln w="85725" cap="rnd">
            <a:solidFill>
              <a:srgbClr val="000000"/>
            </a:solidFill>
            <a:prstDash val="lgDash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2188" y="73078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9" y="0"/>
                </a:lnTo>
                <a:lnTo>
                  <a:pt x="1893769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45474" y="4204565"/>
            <a:ext cx="5145288" cy="5447348"/>
          </a:xfrm>
          <a:custGeom>
            <a:avLst/>
            <a:gdLst/>
            <a:ahLst/>
            <a:cxnLst/>
            <a:rect l="l" t="t" r="r" b="b"/>
            <a:pathLst>
              <a:path w="5145288" h="5447348">
                <a:moveTo>
                  <a:pt x="0" y="0"/>
                </a:moveTo>
                <a:lnTo>
                  <a:pt x="5145289" y="0"/>
                </a:lnTo>
                <a:lnTo>
                  <a:pt x="5145289" y="5447347"/>
                </a:lnTo>
                <a:lnTo>
                  <a:pt x="0" y="544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301" r="-34912"/>
            </a:stretch>
          </a:blipFill>
          <a:ln w="85725" cap="rnd">
            <a:solidFill>
              <a:srgbClr val="000000"/>
            </a:solidFill>
            <a:prstDash val="lgDash"/>
            <a:round/>
          </a:ln>
        </p:spPr>
      </p:sp>
      <p:sp>
        <p:nvSpPr>
          <p:cNvPr id="4" name="TextBox 4"/>
          <p:cNvSpPr txBox="1"/>
          <p:nvPr/>
        </p:nvSpPr>
        <p:spPr>
          <a:xfrm>
            <a:off x="1715010" y="1840999"/>
            <a:ext cx="14857981" cy="598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FIFO principle:</a:t>
            </a:r>
          </a:p>
          <a:p>
            <a:pPr algn="just">
              <a:lnSpc>
                <a:spcPts val="5320"/>
              </a:lnSpc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“</a:t>
            </a:r>
            <a:r>
              <a:rPr lang="en-US" sz="3800" u="sng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Do not mix last month’s </a:t>
            </a: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costs with this month’s.</a:t>
            </a:r>
          </a:p>
          <a:p>
            <a:pPr algn="just">
              <a:lnSpc>
                <a:spcPts val="5320"/>
              </a:lnSpc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Only this month’s work is measured with this month’s cost.”</a:t>
            </a:r>
          </a:p>
          <a:p>
            <a:pPr algn="just">
              <a:lnSpc>
                <a:spcPts val="5320"/>
              </a:lnSpc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FIFO separates units into three groups:</a:t>
            </a:r>
          </a:p>
          <a:p>
            <a:pPr marL="820424" lvl="1" indent="-410212" algn="just">
              <a:lnSpc>
                <a:spcPts val="5320"/>
              </a:lnSpc>
              <a:buAutoNum type="arabicPeriod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Units in beginning WIP that must be finished</a:t>
            </a:r>
          </a:p>
          <a:p>
            <a:pPr marL="820424" lvl="1" indent="-410212" algn="just">
              <a:lnSpc>
                <a:spcPts val="5320"/>
              </a:lnSpc>
              <a:buAutoNum type="arabicPeriod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Units started and completed this month</a:t>
            </a:r>
          </a:p>
          <a:p>
            <a:pPr marL="820424" lvl="1" indent="-410212" algn="just">
              <a:lnSpc>
                <a:spcPts val="5320"/>
              </a:lnSpc>
              <a:buAutoNum type="arabicPeriod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Units in ending WIP</a:t>
            </a:r>
          </a:p>
          <a:p>
            <a:pPr algn="just">
              <a:lnSpc>
                <a:spcPts val="5320"/>
              </a:lnSpc>
            </a:pPr>
            <a:r>
              <a:rPr lang="en-US" sz="3800" b="1" spc="-148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FIFO measures only the work done this period.</a:t>
            </a:r>
          </a:p>
          <a:p>
            <a:pPr algn="just">
              <a:lnSpc>
                <a:spcPts val="5320"/>
              </a:lnSpc>
            </a:pPr>
            <a:endParaRPr lang="en-US" sz="3800" b="1" spc="-148">
              <a:solidFill>
                <a:srgbClr val="890505"/>
              </a:solidFill>
              <a:latin typeface="Tex Gyre Termes Bold"/>
              <a:ea typeface="Tex Gyre Termes Bold"/>
              <a:cs typeface="Tex Gyre Termes Bold"/>
              <a:sym typeface="Tex Gyre Terme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15010" y="942975"/>
            <a:ext cx="148579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b="1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FIFO Method Logic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71868" y="9258300"/>
            <a:ext cx="1535536" cy="0"/>
          </a:xfrm>
          <a:prstGeom prst="line">
            <a:avLst/>
          </a:prstGeom>
          <a:ln w="76200" cap="rnd">
            <a:solidFill>
              <a:srgbClr val="00109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Freeform 3"/>
          <p:cNvSpPr/>
          <p:nvPr/>
        </p:nvSpPr>
        <p:spPr>
          <a:xfrm>
            <a:off x="14713635" y="73078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9" y="0"/>
                </a:lnTo>
                <a:lnTo>
                  <a:pt x="1893769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DD3491A8-D8B1-DA3B-AE90-53BED6ABD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078740"/>
              </p:ext>
            </p:extLst>
          </p:nvPr>
        </p:nvGraphicFramePr>
        <p:xfrm>
          <a:off x="1371600" y="1485901"/>
          <a:ext cx="15235803" cy="7543788"/>
        </p:xfrm>
        <a:graphic>
          <a:graphicData uri="http://schemas.openxmlformats.org/drawingml/2006/table">
            <a:tbl>
              <a:tblPr/>
              <a:tblGrid>
                <a:gridCol w="5078601">
                  <a:extLst>
                    <a:ext uri="{9D8B030D-6E8A-4147-A177-3AD203B41FA5}">
                      <a16:colId xmlns:a16="http://schemas.microsoft.com/office/drawing/2014/main" val="2715868566"/>
                    </a:ext>
                  </a:extLst>
                </a:gridCol>
                <a:gridCol w="5078601">
                  <a:extLst>
                    <a:ext uri="{9D8B030D-6E8A-4147-A177-3AD203B41FA5}">
                      <a16:colId xmlns:a16="http://schemas.microsoft.com/office/drawing/2014/main" val="2880994147"/>
                    </a:ext>
                  </a:extLst>
                </a:gridCol>
                <a:gridCol w="5078601">
                  <a:extLst>
                    <a:ext uri="{9D8B030D-6E8A-4147-A177-3AD203B41FA5}">
                      <a16:colId xmlns:a16="http://schemas.microsoft.com/office/drawing/2014/main" val="2319301974"/>
                    </a:ext>
                  </a:extLst>
                </a:gridCol>
              </a:tblGrid>
              <a:tr h="1233238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4800" b="1" dirty="0">
                          <a:solidFill>
                            <a:srgbClr val="FFFFFF"/>
                          </a:solidFill>
                          <a:effectLst/>
                        </a:rPr>
                        <a:t>FIFO vs. </a:t>
                      </a:r>
                      <a:r>
                        <a:rPr lang="tr-TR" sz="4800" b="1" dirty="0" err="1">
                          <a:solidFill>
                            <a:srgbClr val="FFFFFF"/>
                          </a:solidFill>
                          <a:effectLst/>
                        </a:rPr>
                        <a:t>Weighted</a:t>
                      </a:r>
                      <a:r>
                        <a:rPr lang="tr-TR" sz="4800" b="1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tr-TR" sz="4800" b="1" dirty="0" err="1">
                          <a:solidFill>
                            <a:srgbClr val="FFFFFF"/>
                          </a:solidFill>
                          <a:effectLst/>
                        </a:rPr>
                        <a:t>Average</a:t>
                      </a:r>
                      <a:endParaRPr lang="tr-TR" sz="48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C2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C2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4A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52004"/>
                  </a:ext>
                </a:extLst>
              </a:tr>
              <a:tr h="12332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3600" b="1" dirty="0" err="1">
                          <a:solidFill>
                            <a:srgbClr val="FFFFFF"/>
                          </a:solidFill>
                          <a:effectLst/>
                        </a:rPr>
                        <a:t>Feature</a:t>
                      </a:r>
                      <a:endParaRPr lang="tr-TR" sz="36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4A5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A5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C2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53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3600" b="1" dirty="0" err="1">
                          <a:solidFill>
                            <a:srgbClr val="FFFFFF"/>
                          </a:solidFill>
                          <a:effectLst/>
                        </a:rPr>
                        <a:t>Weighted</a:t>
                      </a:r>
                      <a:r>
                        <a:rPr lang="tr-TR" sz="3600" b="1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tr-TR" sz="3600" b="1" dirty="0" err="1">
                          <a:solidFill>
                            <a:srgbClr val="FFFFFF"/>
                          </a:solidFill>
                          <a:effectLst/>
                        </a:rPr>
                        <a:t>Average</a:t>
                      </a:r>
                      <a:endParaRPr lang="tr-TR" sz="36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4A5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A5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C2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53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3600" b="1" dirty="0">
                          <a:solidFill>
                            <a:srgbClr val="FFFFFF"/>
                          </a:solidFill>
                          <a:effectLst/>
                        </a:rPr>
                        <a:t>FIFO</a:t>
                      </a: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4A5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A5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C2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5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542919"/>
                  </a:ext>
                </a:extLst>
              </a:tr>
              <a:tr h="12693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FF751F"/>
                          </a:solidFill>
                          <a:effectLst/>
                        </a:rPr>
                        <a:t>Prior period costs</a:t>
                      </a: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effectLst/>
                        </a:rPr>
                        <a:t>Combined with current</a:t>
                      </a: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 err="1">
                          <a:effectLst/>
                        </a:rPr>
                        <a:t>Kept</a:t>
                      </a:r>
                      <a:r>
                        <a:rPr lang="tr-TR" sz="2400" b="1" dirty="0">
                          <a:effectLst/>
                        </a:rPr>
                        <a:t> </a:t>
                      </a:r>
                      <a:r>
                        <a:rPr lang="tr-TR" sz="2400" b="1" dirty="0" err="1">
                          <a:effectLst/>
                        </a:rPr>
                        <a:t>separate</a:t>
                      </a:r>
                      <a:endParaRPr lang="tr-TR" sz="2400" b="1" dirty="0">
                        <a:effectLst/>
                      </a:endParaRP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629300"/>
                  </a:ext>
                </a:extLst>
              </a:tr>
              <a:tr h="12693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FF751F"/>
                          </a:solidFill>
                          <a:effectLst/>
                        </a:rPr>
                        <a:t>EUP calculation</a:t>
                      </a: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effectLst/>
                        </a:rPr>
                        <a:t>All units together</a:t>
                      </a: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effectLst/>
                        </a:rPr>
                        <a:t>Three groups (beginning / started / ending WIP)</a:t>
                      </a: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1632"/>
                  </a:ext>
                </a:extLst>
              </a:tr>
              <a:tr h="12693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FF751F"/>
                          </a:solidFill>
                          <a:effectLst/>
                        </a:rPr>
                        <a:t>Usage</a:t>
                      </a: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effectLst/>
                        </a:rPr>
                        <a:t>Simpler production environments</a:t>
                      </a: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effectLst/>
                        </a:rPr>
                        <a:t>When costs fluctuate</a:t>
                      </a: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56064"/>
                  </a:ext>
                </a:extLst>
              </a:tr>
              <a:tr h="12693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FF751F"/>
                          </a:solidFill>
                          <a:effectLst/>
                        </a:rPr>
                        <a:t>Complexity</a:t>
                      </a: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effectLst/>
                        </a:rPr>
                        <a:t>Easier</a:t>
                      </a: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 err="1">
                          <a:effectLst/>
                        </a:rPr>
                        <a:t>More</a:t>
                      </a:r>
                      <a:r>
                        <a:rPr lang="tr-TR" sz="2400" b="1" dirty="0">
                          <a:effectLst/>
                        </a:rPr>
                        <a:t> </a:t>
                      </a:r>
                      <a:r>
                        <a:rPr lang="tr-TR" sz="2400" b="1" dirty="0" err="1">
                          <a:effectLst/>
                        </a:rPr>
                        <a:t>detailed</a:t>
                      </a:r>
                      <a:endParaRPr lang="tr-TR" sz="2400" b="1" dirty="0">
                        <a:effectLst/>
                      </a:endParaRPr>
                    </a:p>
                  </a:txBody>
                  <a:tcPr marL="68487" marR="68487" marT="34244" marB="34244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29178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85C9264D-91AF-ADE9-D828-68250DC34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663" y="1600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42975"/>
            <a:ext cx="148579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Problem (Weighted Average)</a:t>
            </a:r>
          </a:p>
        </p:txBody>
      </p:sp>
      <p:sp>
        <p:nvSpPr>
          <p:cNvPr id="3" name="Freeform 3"/>
          <p:cNvSpPr/>
          <p:nvPr/>
        </p:nvSpPr>
        <p:spPr>
          <a:xfrm>
            <a:off x="14713635" y="73078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9" y="0"/>
                </a:lnTo>
                <a:lnTo>
                  <a:pt x="1893769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802530"/>
            <a:ext cx="14901919" cy="8319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3"/>
              </a:lnSpc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Production Data – Painting Department</a:t>
            </a:r>
          </a:p>
          <a:p>
            <a:pPr marL="734591" lvl="1" indent="-367295" algn="just">
              <a:lnSpc>
                <a:spcPts val="4763"/>
              </a:lnSpc>
              <a:buFont typeface="Arial"/>
              <a:buChar char="•"/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Beginning WIP: none</a:t>
            </a:r>
          </a:p>
          <a:p>
            <a:pPr marL="734591" lvl="1" indent="-367295" algn="just">
              <a:lnSpc>
                <a:spcPts val="4763"/>
              </a:lnSpc>
              <a:buFont typeface="Arial"/>
              <a:buChar char="•"/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Started: 6,000 units</a:t>
            </a:r>
          </a:p>
          <a:p>
            <a:pPr marL="734591" lvl="1" indent="-367295" algn="just">
              <a:lnSpc>
                <a:spcPts val="4763"/>
              </a:lnSpc>
              <a:buFont typeface="Arial"/>
              <a:buChar char="•"/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Completed: 4,500 units</a:t>
            </a:r>
          </a:p>
          <a:p>
            <a:pPr marL="734591" lvl="1" indent="-367295" algn="just">
              <a:lnSpc>
                <a:spcPts val="4763"/>
              </a:lnSpc>
              <a:buFont typeface="Arial"/>
              <a:buChar char="•"/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Ending WIP: 1,500 units (materials 100%, conversion 30%)</a:t>
            </a:r>
          </a:p>
          <a:p>
            <a:pPr algn="just">
              <a:lnSpc>
                <a:spcPts val="4763"/>
              </a:lnSpc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Costs:</a:t>
            </a:r>
          </a:p>
          <a:p>
            <a:pPr marL="734591" lvl="1" indent="-367295" algn="just">
              <a:lnSpc>
                <a:spcPts val="4763"/>
              </a:lnSpc>
              <a:buFont typeface="Arial"/>
              <a:buChar char="•"/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Materials: 30,000 $</a:t>
            </a:r>
          </a:p>
          <a:p>
            <a:pPr marL="734591" lvl="1" indent="-367295" algn="just">
              <a:lnSpc>
                <a:spcPts val="4763"/>
              </a:lnSpc>
              <a:buFont typeface="Arial"/>
              <a:buChar char="•"/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Conversion: 18,000 $</a:t>
            </a:r>
          </a:p>
          <a:p>
            <a:pPr algn="just">
              <a:lnSpc>
                <a:spcPts val="4763"/>
              </a:lnSpc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Required:</a:t>
            </a:r>
          </a:p>
          <a:p>
            <a:pPr marL="734591" lvl="1" indent="-367295" algn="just">
              <a:lnSpc>
                <a:spcPts val="4763"/>
              </a:lnSpc>
              <a:buAutoNum type="arabicPeriod"/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Equivalent units</a:t>
            </a:r>
          </a:p>
          <a:p>
            <a:pPr marL="734591" lvl="1" indent="-367295" algn="just">
              <a:lnSpc>
                <a:spcPts val="4763"/>
              </a:lnSpc>
              <a:buAutoNum type="arabicPeriod"/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Cost per equivalent unit</a:t>
            </a:r>
          </a:p>
          <a:p>
            <a:pPr marL="734591" lvl="1" indent="-367295" algn="just">
              <a:lnSpc>
                <a:spcPts val="4763"/>
              </a:lnSpc>
              <a:buAutoNum type="arabicPeriod"/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Cost of completed units</a:t>
            </a:r>
          </a:p>
          <a:p>
            <a:pPr marL="734591" lvl="1" indent="-367295" algn="just">
              <a:lnSpc>
                <a:spcPts val="4763"/>
              </a:lnSpc>
              <a:buAutoNum type="arabicPeriod"/>
            </a:pPr>
            <a:r>
              <a:rPr lang="en-US" sz="3402" b="1" spc="-132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Ending WIP cost</a:t>
            </a:r>
          </a:p>
          <a:p>
            <a:pPr algn="just">
              <a:lnSpc>
                <a:spcPts val="4203"/>
              </a:lnSpc>
            </a:pPr>
            <a:endParaRPr lang="en-US" sz="3402" b="1" spc="-132">
              <a:solidFill>
                <a:srgbClr val="000000"/>
              </a:solidFill>
              <a:latin typeface="Tex Gyre Termes Bold"/>
              <a:ea typeface="Tex Gyre Termes Bold"/>
              <a:cs typeface="Tex Gyre Termes Bold"/>
              <a:sym typeface="Tex Gyre Terme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5010" y="942975"/>
            <a:ext cx="148579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b="1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Solution (Weighted Average) – Page 1</a:t>
            </a:r>
          </a:p>
        </p:txBody>
      </p:sp>
      <p:sp>
        <p:nvSpPr>
          <p:cNvPr id="3" name="Freeform 3"/>
          <p:cNvSpPr/>
          <p:nvPr/>
        </p:nvSpPr>
        <p:spPr>
          <a:xfrm>
            <a:off x="1705485" y="730789"/>
            <a:ext cx="1893769" cy="473442"/>
          </a:xfrm>
          <a:custGeom>
            <a:avLst/>
            <a:gdLst/>
            <a:ahLst/>
            <a:cxnLst/>
            <a:rect l="l" t="t" r="r" b="b"/>
            <a:pathLst>
              <a:path w="1893769" h="473442">
                <a:moveTo>
                  <a:pt x="0" y="0"/>
                </a:moveTo>
                <a:lnTo>
                  <a:pt x="1893768" y="0"/>
                </a:lnTo>
                <a:lnTo>
                  <a:pt x="1893768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5010" y="1918538"/>
            <a:ext cx="14845160" cy="890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1" spc="-140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1) Equivalent Units</a:t>
            </a:r>
          </a:p>
          <a:p>
            <a:pPr algn="just">
              <a:lnSpc>
                <a:spcPts val="5040"/>
              </a:lnSpc>
            </a:pPr>
            <a:r>
              <a:rPr lang="en-US" sz="3600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Materials:</a:t>
            </a:r>
          </a:p>
          <a:p>
            <a:pPr marL="777245" lvl="1" indent="-388622" algn="just">
              <a:lnSpc>
                <a:spcPts val="5040"/>
              </a:lnSpc>
              <a:buFont typeface="Arial"/>
              <a:buChar char="•"/>
            </a:pPr>
            <a:r>
              <a:rPr lang="en-US" sz="3600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Completed: 4,500 × 100% = 4,500</a:t>
            </a:r>
          </a:p>
          <a:p>
            <a:pPr marL="777245" lvl="1" indent="-388622" algn="just">
              <a:lnSpc>
                <a:spcPts val="5040"/>
              </a:lnSpc>
              <a:buFont typeface="Arial"/>
              <a:buChar char="•"/>
            </a:pPr>
            <a:r>
              <a:rPr lang="en-US" sz="3600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Ending WIP: 1,500 × 100% = 1,500</a:t>
            </a:r>
          </a:p>
          <a:p>
            <a:pPr marL="777245" lvl="1" indent="-388622" algn="just">
              <a:lnSpc>
                <a:spcPts val="5040"/>
              </a:lnSpc>
              <a:buFont typeface="Arial"/>
              <a:buChar char="•"/>
            </a:pPr>
            <a:r>
              <a:rPr lang="en-US" sz="3600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→ 6,000 equivalent units</a:t>
            </a:r>
          </a:p>
          <a:p>
            <a:pPr algn="just">
              <a:lnSpc>
                <a:spcPts val="5040"/>
              </a:lnSpc>
            </a:pPr>
            <a:r>
              <a:rPr lang="en-US" sz="3600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Conversion:</a:t>
            </a:r>
          </a:p>
          <a:p>
            <a:pPr marL="777245" lvl="1" indent="-388622" algn="just">
              <a:lnSpc>
                <a:spcPts val="5040"/>
              </a:lnSpc>
              <a:buFont typeface="Arial"/>
              <a:buChar char="•"/>
            </a:pPr>
            <a:r>
              <a:rPr lang="en-US" sz="3600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Completed: 4,500 × 100% = 4,500</a:t>
            </a:r>
          </a:p>
          <a:p>
            <a:pPr marL="777245" lvl="1" indent="-388622" algn="just">
              <a:lnSpc>
                <a:spcPts val="5040"/>
              </a:lnSpc>
              <a:buFont typeface="Arial"/>
              <a:buChar char="•"/>
            </a:pPr>
            <a:r>
              <a:rPr lang="en-US" sz="3600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Ending WIP: 1,500 × 30% = 450</a:t>
            </a:r>
          </a:p>
          <a:p>
            <a:pPr marL="777245" lvl="1" indent="-388622" algn="just">
              <a:lnSpc>
                <a:spcPts val="5040"/>
              </a:lnSpc>
              <a:buFont typeface="Arial"/>
              <a:buChar char="•"/>
            </a:pPr>
            <a:r>
              <a:rPr lang="en-US" sz="3600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→ 4,950 equivalent units</a:t>
            </a:r>
          </a:p>
          <a:p>
            <a:pPr algn="just">
              <a:lnSpc>
                <a:spcPts val="5040"/>
              </a:lnSpc>
            </a:pPr>
            <a:r>
              <a:rPr lang="en-US" sz="3600" b="1" spc="-140">
                <a:solidFill>
                  <a:srgbClr val="890505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2) Cost per Equivalent Unit</a:t>
            </a:r>
          </a:p>
          <a:p>
            <a:pPr marL="777245" lvl="1" indent="-388622" algn="just">
              <a:lnSpc>
                <a:spcPts val="5040"/>
              </a:lnSpc>
              <a:buFont typeface="Arial"/>
              <a:buChar char="•"/>
            </a:pPr>
            <a:r>
              <a:rPr lang="en-US" sz="3600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Materials: 30,000 / 6,000 = 5 $</a:t>
            </a:r>
          </a:p>
          <a:p>
            <a:pPr marL="777245" lvl="1" indent="-388622" algn="just">
              <a:lnSpc>
                <a:spcPts val="5040"/>
              </a:lnSpc>
              <a:buFont typeface="Arial"/>
              <a:buChar char="•"/>
            </a:pPr>
            <a:r>
              <a:rPr lang="en-US" sz="3600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Conversion: 18,000 / 4,950 ≈ 3.64 $</a:t>
            </a:r>
          </a:p>
          <a:p>
            <a:pPr algn="just">
              <a:lnSpc>
                <a:spcPts val="5040"/>
              </a:lnSpc>
            </a:pPr>
            <a:endParaRPr lang="en-US" sz="3600" spc="-14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just">
              <a:lnSpc>
                <a:spcPts val="5040"/>
              </a:lnSpc>
            </a:pPr>
            <a:endParaRPr lang="en-US" sz="3600" spc="-14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850</Words>
  <Application>Microsoft Office PowerPoint</Application>
  <PresentationFormat>Özel</PresentationFormat>
  <Paragraphs>153</Paragraphs>
  <Slides>13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20" baseType="lpstr">
      <vt:lpstr>Tex Gyre Termes</vt:lpstr>
      <vt:lpstr>Tex Gyre Termes Bold</vt:lpstr>
      <vt:lpstr>Arimo Bold</vt:lpstr>
      <vt:lpstr>Calibri</vt:lpstr>
      <vt:lpstr>Abril Fatface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Beyaz ve Mavi Minimalist Akademik Sunum</dc:title>
  <cp:lastModifiedBy>Yunus Emre Köklü</cp:lastModifiedBy>
  <cp:revision>3</cp:revision>
  <dcterms:created xsi:type="dcterms:W3CDTF">2006-08-16T00:00:00Z</dcterms:created>
  <dcterms:modified xsi:type="dcterms:W3CDTF">2025-12-04T05:22:32Z</dcterms:modified>
  <dc:identifier>DAG6ZFhCgYo</dc:identifier>
</cp:coreProperties>
</file>